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svg"/><Relationship Id="rId1" Type="http://schemas.openxmlformats.org/officeDocument/2006/relationships/image" Target="../media/image2.png"/><Relationship Id="rId6" Type="http://schemas.openxmlformats.org/officeDocument/2006/relationships/image" Target="../media/image8.svg"/><Relationship Id="rId5" Type="http://schemas.openxmlformats.org/officeDocument/2006/relationships/image" Target="../media/image4.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svg"/><Relationship Id="rId1" Type="http://schemas.openxmlformats.org/officeDocument/2006/relationships/image" Target="../media/image2.png"/><Relationship Id="rId6" Type="http://schemas.openxmlformats.org/officeDocument/2006/relationships/image" Target="../media/image8.svg"/><Relationship Id="rId5" Type="http://schemas.openxmlformats.org/officeDocument/2006/relationships/image" Target="../media/image4.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3591FA6-8108-4197-A3AE-E56ABCE7B21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6D43105-F3FC-4FD7-8EDD-8BA9A7A0DF3A}">
      <dgm:prSet/>
      <dgm:spPr/>
      <dgm:t>
        <a:bodyPr/>
        <a:lstStyle/>
        <a:p>
          <a:r>
            <a:rPr lang="nl-NL"/>
            <a:t>Van Wikipedia:</a:t>
          </a:r>
          <a:endParaRPr lang="en-US"/>
        </a:p>
      </dgm:t>
    </dgm:pt>
    <dgm:pt modelId="{1DDB4597-43C7-4C92-BBA7-0E923339C994}" type="parTrans" cxnId="{AAE454C9-CD97-4066-BB23-324290DEF52F}">
      <dgm:prSet/>
      <dgm:spPr/>
      <dgm:t>
        <a:bodyPr/>
        <a:lstStyle/>
        <a:p>
          <a:endParaRPr lang="en-US"/>
        </a:p>
      </dgm:t>
    </dgm:pt>
    <dgm:pt modelId="{E850C177-4425-4058-A6FB-004F8F9B3A2C}" type="sibTrans" cxnId="{AAE454C9-CD97-4066-BB23-324290DEF52F}">
      <dgm:prSet/>
      <dgm:spPr/>
      <dgm:t>
        <a:bodyPr/>
        <a:lstStyle/>
        <a:p>
          <a:endParaRPr lang="en-US"/>
        </a:p>
      </dgm:t>
    </dgm:pt>
    <dgm:pt modelId="{2F229211-A5C9-4EB8-BC72-4690B0B9AF8F}">
      <dgm:prSet/>
      <dgm:spPr/>
      <dgm:t>
        <a:bodyPr/>
        <a:lstStyle/>
        <a:p>
          <a:r>
            <a:rPr lang="nl-NL" i="1"/>
            <a:t>“De APA-stijl is een format voor het schrijven van wetenschappelijke artikelen, dissertaties en papers op academisch niveau, opgesteld door de American Psychological Association (APA) (…) De APA-stijl stelt duidelijke normen voor bronverwijzingen, voetnoten, een bibliografie of literatuurlijst en dergelijke.”</a:t>
          </a:r>
          <a:endParaRPr lang="en-US"/>
        </a:p>
      </dgm:t>
    </dgm:pt>
    <dgm:pt modelId="{60770D92-529D-4967-88C3-B88E550B555C}" type="parTrans" cxnId="{051735A6-07A3-425C-A80E-B6BCA949567A}">
      <dgm:prSet/>
      <dgm:spPr/>
      <dgm:t>
        <a:bodyPr/>
        <a:lstStyle/>
        <a:p>
          <a:endParaRPr lang="en-US"/>
        </a:p>
      </dgm:t>
    </dgm:pt>
    <dgm:pt modelId="{DB52044B-890A-45FD-8315-AC9FFC85D2F5}" type="sibTrans" cxnId="{051735A6-07A3-425C-A80E-B6BCA949567A}">
      <dgm:prSet/>
      <dgm:spPr/>
      <dgm:t>
        <a:bodyPr/>
        <a:lstStyle/>
        <a:p>
          <a:endParaRPr lang="en-US"/>
        </a:p>
      </dgm:t>
    </dgm:pt>
    <dgm:pt modelId="{6370594E-31ED-4B71-AE39-92EF6E8492E9}">
      <dgm:prSet/>
      <dgm:spPr/>
      <dgm:t>
        <a:bodyPr/>
        <a:lstStyle/>
        <a:p>
          <a:r>
            <a:rPr lang="nl-NL"/>
            <a:t>Dus eigenlijk: Een set van regels en afspraken (een protocol) hoe we wereldwijd bronvermeldingen toevoegen aan documenten.</a:t>
          </a:r>
          <a:endParaRPr lang="en-US"/>
        </a:p>
      </dgm:t>
    </dgm:pt>
    <dgm:pt modelId="{EF62A16B-2AFD-4A72-AA2F-E8A24B92C88F}" type="parTrans" cxnId="{DA4EDF36-20A0-4DEF-8585-0CEED17E9AD6}">
      <dgm:prSet/>
      <dgm:spPr/>
      <dgm:t>
        <a:bodyPr/>
        <a:lstStyle/>
        <a:p>
          <a:endParaRPr lang="en-US"/>
        </a:p>
      </dgm:t>
    </dgm:pt>
    <dgm:pt modelId="{C7D3FB4C-7D82-40AB-BB56-AD11EDBE2719}" type="sibTrans" cxnId="{DA4EDF36-20A0-4DEF-8585-0CEED17E9AD6}">
      <dgm:prSet/>
      <dgm:spPr/>
      <dgm:t>
        <a:bodyPr/>
        <a:lstStyle/>
        <a:p>
          <a:endParaRPr lang="en-US"/>
        </a:p>
      </dgm:t>
    </dgm:pt>
    <dgm:pt modelId="{3034B370-4237-450C-8159-B09B50E99B74}">
      <dgm:prSet/>
      <dgm:spPr/>
      <dgm:t>
        <a:bodyPr/>
        <a:lstStyle/>
        <a:p>
          <a:r>
            <a:rPr lang="nl-NL"/>
            <a:t>Denk dan aan: boeken, tijdschriften, internetbronnen, interview, afbeelding, songtekst, enzovoort.</a:t>
          </a:r>
          <a:endParaRPr lang="en-US"/>
        </a:p>
      </dgm:t>
    </dgm:pt>
    <dgm:pt modelId="{E0846A8C-78C9-4495-A8B6-99DB3BF7358D}" type="parTrans" cxnId="{4E17F220-D7BF-445B-9E26-4E9C08C73A15}">
      <dgm:prSet/>
      <dgm:spPr/>
      <dgm:t>
        <a:bodyPr/>
        <a:lstStyle/>
        <a:p>
          <a:endParaRPr lang="en-US"/>
        </a:p>
      </dgm:t>
    </dgm:pt>
    <dgm:pt modelId="{0C302844-801E-41C9-BA08-1A295D442228}" type="sibTrans" cxnId="{4E17F220-D7BF-445B-9E26-4E9C08C73A15}">
      <dgm:prSet/>
      <dgm:spPr/>
      <dgm:t>
        <a:bodyPr/>
        <a:lstStyle/>
        <a:p>
          <a:endParaRPr lang="en-US"/>
        </a:p>
      </dgm:t>
    </dgm:pt>
    <dgm:pt modelId="{9B0ABF1C-A9A0-4889-BAA9-1EB47CBFA869}" type="pres">
      <dgm:prSet presAssocID="{03591FA6-8108-4197-A3AE-E56ABCE7B21B}" presName="root" presStyleCnt="0">
        <dgm:presLayoutVars>
          <dgm:dir/>
          <dgm:resizeHandles val="exact"/>
        </dgm:presLayoutVars>
      </dgm:prSet>
      <dgm:spPr/>
      <dgm:t>
        <a:bodyPr/>
        <a:lstStyle/>
        <a:p>
          <a:endParaRPr lang="nl-NL"/>
        </a:p>
      </dgm:t>
    </dgm:pt>
    <dgm:pt modelId="{A3358031-68F8-4E06-AC34-985B9543FD8C}" type="pres">
      <dgm:prSet presAssocID="{16D43105-F3FC-4FD7-8EDD-8BA9A7A0DF3A}" presName="compNode" presStyleCnt="0"/>
      <dgm:spPr/>
    </dgm:pt>
    <dgm:pt modelId="{76002D32-5545-4227-B888-30633EC90193}" type="pres">
      <dgm:prSet presAssocID="{16D43105-F3FC-4FD7-8EDD-8BA9A7A0DF3A}" presName="bgRect" presStyleLbl="bgShp" presStyleIdx="0" presStyleCnt="3"/>
      <dgm:spPr/>
    </dgm:pt>
    <dgm:pt modelId="{C60C0540-B93A-45DF-9959-ECEC8DBCE281}" type="pres">
      <dgm:prSet presAssocID="{16D43105-F3FC-4FD7-8EDD-8BA9A7A0DF3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dgm:spPr>
      <dgm:t>
        <a:bodyPr/>
        <a:lstStyle/>
        <a:p>
          <a:endParaRPr lang="nl-NL"/>
        </a:p>
      </dgm:t>
      <dgm:extLst>
        <a:ext uri="{E40237B7-FDA0-4F09-8148-C483321AD2D9}">
          <dgm14:cNvPr xmlns:dgm14="http://schemas.microsoft.com/office/drawing/2010/diagram" id="0" name="" descr="Adverteren"/>
        </a:ext>
      </dgm:extLst>
    </dgm:pt>
    <dgm:pt modelId="{C03BE3CD-8949-470C-86A7-C3FEC4001360}" type="pres">
      <dgm:prSet presAssocID="{16D43105-F3FC-4FD7-8EDD-8BA9A7A0DF3A}" presName="spaceRect" presStyleCnt="0"/>
      <dgm:spPr/>
    </dgm:pt>
    <dgm:pt modelId="{85D8B2C6-6AB0-424B-9D70-484918FDD8D9}" type="pres">
      <dgm:prSet presAssocID="{16D43105-F3FC-4FD7-8EDD-8BA9A7A0DF3A}" presName="parTx" presStyleLbl="revTx" presStyleIdx="0" presStyleCnt="4">
        <dgm:presLayoutVars>
          <dgm:chMax val="0"/>
          <dgm:chPref val="0"/>
        </dgm:presLayoutVars>
      </dgm:prSet>
      <dgm:spPr/>
      <dgm:t>
        <a:bodyPr/>
        <a:lstStyle/>
        <a:p>
          <a:endParaRPr lang="nl-NL"/>
        </a:p>
      </dgm:t>
    </dgm:pt>
    <dgm:pt modelId="{F3FCC6EF-E535-448E-A622-A924003D3ABF}" type="pres">
      <dgm:prSet presAssocID="{16D43105-F3FC-4FD7-8EDD-8BA9A7A0DF3A}" presName="desTx" presStyleLbl="revTx" presStyleIdx="1" presStyleCnt="4">
        <dgm:presLayoutVars/>
      </dgm:prSet>
      <dgm:spPr/>
      <dgm:t>
        <a:bodyPr/>
        <a:lstStyle/>
        <a:p>
          <a:endParaRPr lang="nl-NL"/>
        </a:p>
      </dgm:t>
    </dgm:pt>
    <dgm:pt modelId="{46FEEB83-68F4-48C0-A67B-1368746A47B0}" type="pres">
      <dgm:prSet presAssocID="{E850C177-4425-4058-A6FB-004F8F9B3A2C}" presName="sibTrans" presStyleCnt="0"/>
      <dgm:spPr/>
    </dgm:pt>
    <dgm:pt modelId="{CFF18AE2-A5EB-4959-AB28-CFC5A55438D9}" type="pres">
      <dgm:prSet presAssocID="{6370594E-31ED-4B71-AE39-92EF6E8492E9}" presName="compNode" presStyleCnt="0"/>
      <dgm:spPr/>
    </dgm:pt>
    <dgm:pt modelId="{0893A8FD-2231-4BCC-B82D-AEB1B861A04E}" type="pres">
      <dgm:prSet presAssocID="{6370594E-31ED-4B71-AE39-92EF6E8492E9}" presName="bgRect" presStyleLbl="bgShp" presStyleIdx="1" presStyleCnt="3"/>
      <dgm:spPr/>
    </dgm:pt>
    <dgm:pt modelId="{816AD8F3-D685-4800-A430-9E04A8030FBB}" type="pres">
      <dgm:prSet presAssocID="{6370594E-31ED-4B71-AE39-92EF6E8492E9}"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xmlns="" r:embed="rId4"/>
              </a:ext>
            </a:extLst>
          </a:blip>
          <a:srcRect/>
          <a:stretch>
            <a:fillRect/>
          </a:stretch>
        </a:blipFill>
        <a:ln>
          <a:noFill/>
        </a:ln>
      </dgm:spPr>
      <dgm:extLst>
        <a:ext uri="{E40237B7-FDA0-4F09-8148-C483321AD2D9}">
          <dgm14:cNvPr xmlns:dgm14="http://schemas.microsoft.com/office/drawing/2010/diagram" id="0" name="" descr="Controlelijst"/>
        </a:ext>
      </dgm:extLst>
    </dgm:pt>
    <dgm:pt modelId="{1A9B9E90-B739-48A7-9173-BC6D58255BCA}" type="pres">
      <dgm:prSet presAssocID="{6370594E-31ED-4B71-AE39-92EF6E8492E9}" presName="spaceRect" presStyleCnt="0"/>
      <dgm:spPr/>
    </dgm:pt>
    <dgm:pt modelId="{A6F1893E-480D-4D0F-B202-EE41C8A730D1}" type="pres">
      <dgm:prSet presAssocID="{6370594E-31ED-4B71-AE39-92EF6E8492E9}" presName="parTx" presStyleLbl="revTx" presStyleIdx="2" presStyleCnt="4">
        <dgm:presLayoutVars>
          <dgm:chMax val="0"/>
          <dgm:chPref val="0"/>
        </dgm:presLayoutVars>
      </dgm:prSet>
      <dgm:spPr/>
      <dgm:t>
        <a:bodyPr/>
        <a:lstStyle/>
        <a:p>
          <a:endParaRPr lang="nl-NL"/>
        </a:p>
      </dgm:t>
    </dgm:pt>
    <dgm:pt modelId="{AD5A4A34-6D73-4489-BAC3-3E137416EBBD}" type="pres">
      <dgm:prSet presAssocID="{C7D3FB4C-7D82-40AB-BB56-AD11EDBE2719}" presName="sibTrans" presStyleCnt="0"/>
      <dgm:spPr/>
    </dgm:pt>
    <dgm:pt modelId="{C21BA372-DAD7-4D73-AD3F-C759A15ADE41}" type="pres">
      <dgm:prSet presAssocID="{3034B370-4237-450C-8159-B09B50E99B74}" presName="compNode" presStyleCnt="0"/>
      <dgm:spPr/>
    </dgm:pt>
    <dgm:pt modelId="{B1944EEC-4F5F-460F-9E62-7E74EBD53246}" type="pres">
      <dgm:prSet presAssocID="{3034B370-4237-450C-8159-B09B50E99B74}" presName="bgRect" presStyleLbl="bgShp" presStyleIdx="2" presStyleCnt="3"/>
      <dgm:spPr/>
    </dgm:pt>
    <dgm:pt modelId="{E12144F0-E866-4CEB-898C-AE66F5932CB9}" type="pres">
      <dgm:prSet presAssocID="{3034B370-4237-450C-8159-B09B50E99B74}"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nl-NL"/>
        </a:p>
      </dgm:t>
      <dgm:extLst>
        <a:ext uri="{E40237B7-FDA0-4F09-8148-C483321AD2D9}">
          <dgm14:cNvPr xmlns:dgm14="http://schemas.microsoft.com/office/drawing/2010/diagram" id="0" name="" descr="Books"/>
        </a:ext>
      </dgm:extLst>
    </dgm:pt>
    <dgm:pt modelId="{186C99D3-4000-4AEF-9DE1-8D9AB33BCBCD}" type="pres">
      <dgm:prSet presAssocID="{3034B370-4237-450C-8159-B09B50E99B74}" presName="spaceRect" presStyleCnt="0"/>
      <dgm:spPr/>
    </dgm:pt>
    <dgm:pt modelId="{0A356326-E489-451E-AA8B-CADCEF7978A9}" type="pres">
      <dgm:prSet presAssocID="{3034B370-4237-450C-8159-B09B50E99B74}" presName="parTx" presStyleLbl="revTx" presStyleIdx="3" presStyleCnt="4">
        <dgm:presLayoutVars>
          <dgm:chMax val="0"/>
          <dgm:chPref val="0"/>
        </dgm:presLayoutVars>
      </dgm:prSet>
      <dgm:spPr/>
      <dgm:t>
        <a:bodyPr/>
        <a:lstStyle/>
        <a:p>
          <a:endParaRPr lang="nl-NL"/>
        </a:p>
      </dgm:t>
    </dgm:pt>
  </dgm:ptLst>
  <dgm:cxnLst>
    <dgm:cxn modelId="{35B04BAE-708C-4856-8A60-B2AF123B5C9E}" type="presOf" srcId="{3034B370-4237-450C-8159-B09B50E99B74}" destId="{0A356326-E489-451E-AA8B-CADCEF7978A9}" srcOrd="0" destOrd="0" presId="urn:microsoft.com/office/officeart/2018/2/layout/IconVerticalSolidList"/>
    <dgm:cxn modelId="{4E17F220-D7BF-445B-9E26-4E9C08C73A15}" srcId="{03591FA6-8108-4197-A3AE-E56ABCE7B21B}" destId="{3034B370-4237-450C-8159-B09B50E99B74}" srcOrd="2" destOrd="0" parTransId="{E0846A8C-78C9-4495-A8B6-99DB3BF7358D}" sibTransId="{0C302844-801E-41C9-BA08-1A295D442228}"/>
    <dgm:cxn modelId="{AAE454C9-CD97-4066-BB23-324290DEF52F}" srcId="{03591FA6-8108-4197-A3AE-E56ABCE7B21B}" destId="{16D43105-F3FC-4FD7-8EDD-8BA9A7A0DF3A}" srcOrd="0" destOrd="0" parTransId="{1DDB4597-43C7-4C92-BBA7-0E923339C994}" sibTransId="{E850C177-4425-4058-A6FB-004F8F9B3A2C}"/>
    <dgm:cxn modelId="{32176236-6644-42A1-B57A-A29D7A5F7D92}" type="presOf" srcId="{03591FA6-8108-4197-A3AE-E56ABCE7B21B}" destId="{9B0ABF1C-A9A0-4889-BAA9-1EB47CBFA869}" srcOrd="0" destOrd="0" presId="urn:microsoft.com/office/officeart/2018/2/layout/IconVerticalSolidList"/>
    <dgm:cxn modelId="{DA4EDF36-20A0-4DEF-8585-0CEED17E9AD6}" srcId="{03591FA6-8108-4197-A3AE-E56ABCE7B21B}" destId="{6370594E-31ED-4B71-AE39-92EF6E8492E9}" srcOrd="1" destOrd="0" parTransId="{EF62A16B-2AFD-4A72-AA2F-E8A24B92C88F}" sibTransId="{C7D3FB4C-7D82-40AB-BB56-AD11EDBE2719}"/>
    <dgm:cxn modelId="{051735A6-07A3-425C-A80E-B6BCA949567A}" srcId="{16D43105-F3FC-4FD7-8EDD-8BA9A7A0DF3A}" destId="{2F229211-A5C9-4EB8-BC72-4690B0B9AF8F}" srcOrd="0" destOrd="0" parTransId="{60770D92-529D-4967-88C3-B88E550B555C}" sibTransId="{DB52044B-890A-45FD-8315-AC9FFC85D2F5}"/>
    <dgm:cxn modelId="{7D485B93-DD3F-433D-AB70-4C6D805E7213}" type="presOf" srcId="{16D43105-F3FC-4FD7-8EDD-8BA9A7A0DF3A}" destId="{85D8B2C6-6AB0-424B-9D70-484918FDD8D9}" srcOrd="0" destOrd="0" presId="urn:microsoft.com/office/officeart/2018/2/layout/IconVerticalSolidList"/>
    <dgm:cxn modelId="{DE14EFB8-480F-4436-B9F3-AF99F4404611}" type="presOf" srcId="{2F229211-A5C9-4EB8-BC72-4690B0B9AF8F}" destId="{F3FCC6EF-E535-448E-A622-A924003D3ABF}" srcOrd="0" destOrd="0" presId="urn:microsoft.com/office/officeart/2018/2/layout/IconVerticalSolidList"/>
    <dgm:cxn modelId="{76F9B788-10AE-4D1F-8F4D-4FB4C086EBA6}" type="presOf" srcId="{6370594E-31ED-4B71-AE39-92EF6E8492E9}" destId="{A6F1893E-480D-4D0F-B202-EE41C8A730D1}" srcOrd="0" destOrd="0" presId="urn:microsoft.com/office/officeart/2018/2/layout/IconVerticalSolidList"/>
    <dgm:cxn modelId="{2CD44E22-044D-441F-8996-9DCB85D07EA9}" type="presParOf" srcId="{9B0ABF1C-A9A0-4889-BAA9-1EB47CBFA869}" destId="{A3358031-68F8-4E06-AC34-985B9543FD8C}" srcOrd="0" destOrd="0" presId="urn:microsoft.com/office/officeart/2018/2/layout/IconVerticalSolidList"/>
    <dgm:cxn modelId="{691B31FF-577D-4EE9-92AD-01866DE7C03F}" type="presParOf" srcId="{A3358031-68F8-4E06-AC34-985B9543FD8C}" destId="{76002D32-5545-4227-B888-30633EC90193}" srcOrd="0" destOrd="0" presId="urn:microsoft.com/office/officeart/2018/2/layout/IconVerticalSolidList"/>
    <dgm:cxn modelId="{74B1C664-137C-4591-8A7F-8EEFE985B993}" type="presParOf" srcId="{A3358031-68F8-4E06-AC34-985B9543FD8C}" destId="{C60C0540-B93A-45DF-9959-ECEC8DBCE281}" srcOrd="1" destOrd="0" presId="urn:microsoft.com/office/officeart/2018/2/layout/IconVerticalSolidList"/>
    <dgm:cxn modelId="{EC61782A-12DF-4839-862A-B7F4FD67628A}" type="presParOf" srcId="{A3358031-68F8-4E06-AC34-985B9543FD8C}" destId="{C03BE3CD-8949-470C-86A7-C3FEC4001360}" srcOrd="2" destOrd="0" presId="urn:microsoft.com/office/officeart/2018/2/layout/IconVerticalSolidList"/>
    <dgm:cxn modelId="{7B07040A-83FD-4E31-9DA8-E289E0317459}" type="presParOf" srcId="{A3358031-68F8-4E06-AC34-985B9543FD8C}" destId="{85D8B2C6-6AB0-424B-9D70-484918FDD8D9}" srcOrd="3" destOrd="0" presId="urn:microsoft.com/office/officeart/2018/2/layout/IconVerticalSolidList"/>
    <dgm:cxn modelId="{F45E6B18-D614-4AE3-8728-5E4E60574C84}" type="presParOf" srcId="{A3358031-68F8-4E06-AC34-985B9543FD8C}" destId="{F3FCC6EF-E535-448E-A622-A924003D3ABF}" srcOrd="4" destOrd="0" presId="urn:microsoft.com/office/officeart/2018/2/layout/IconVerticalSolidList"/>
    <dgm:cxn modelId="{2C1D6F4D-508E-41EC-90EA-DAE8C5E37DBB}" type="presParOf" srcId="{9B0ABF1C-A9A0-4889-BAA9-1EB47CBFA869}" destId="{46FEEB83-68F4-48C0-A67B-1368746A47B0}" srcOrd="1" destOrd="0" presId="urn:microsoft.com/office/officeart/2018/2/layout/IconVerticalSolidList"/>
    <dgm:cxn modelId="{B12F622D-7981-42D2-95CD-BE67B76C399A}" type="presParOf" srcId="{9B0ABF1C-A9A0-4889-BAA9-1EB47CBFA869}" destId="{CFF18AE2-A5EB-4959-AB28-CFC5A55438D9}" srcOrd="2" destOrd="0" presId="urn:microsoft.com/office/officeart/2018/2/layout/IconVerticalSolidList"/>
    <dgm:cxn modelId="{EB34DF18-6ACB-49A5-A007-E4ACDDFCDE5E}" type="presParOf" srcId="{CFF18AE2-A5EB-4959-AB28-CFC5A55438D9}" destId="{0893A8FD-2231-4BCC-B82D-AEB1B861A04E}" srcOrd="0" destOrd="0" presId="urn:microsoft.com/office/officeart/2018/2/layout/IconVerticalSolidList"/>
    <dgm:cxn modelId="{6383541D-E38B-4E9E-BBF0-EF311EF72D78}" type="presParOf" srcId="{CFF18AE2-A5EB-4959-AB28-CFC5A55438D9}" destId="{816AD8F3-D685-4800-A430-9E04A8030FBB}" srcOrd="1" destOrd="0" presId="urn:microsoft.com/office/officeart/2018/2/layout/IconVerticalSolidList"/>
    <dgm:cxn modelId="{5C8EB5BF-AD3F-4E92-A5F4-24F22497D1EC}" type="presParOf" srcId="{CFF18AE2-A5EB-4959-AB28-CFC5A55438D9}" destId="{1A9B9E90-B739-48A7-9173-BC6D58255BCA}" srcOrd="2" destOrd="0" presId="urn:microsoft.com/office/officeart/2018/2/layout/IconVerticalSolidList"/>
    <dgm:cxn modelId="{214C60C5-C100-409E-BBA9-5B1962BA1F0D}" type="presParOf" srcId="{CFF18AE2-A5EB-4959-AB28-CFC5A55438D9}" destId="{A6F1893E-480D-4D0F-B202-EE41C8A730D1}" srcOrd="3" destOrd="0" presId="urn:microsoft.com/office/officeart/2018/2/layout/IconVerticalSolidList"/>
    <dgm:cxn modelId="{48D93CBD-2BA0-4F65-8021-B84B481E315E}" type="presParOf" srcId="{9B0ABF1C-A9A0-4889-BAA9-1EB47CBFA869}" destId="{AD5A4A34-6D73-4489-BAC3-3E137416EBBD}" srcOrd="3" destOrd="0" presId="urn:microsoft.com/office/officeart/2018/2/layout/IconVerticalSolidList"/>
    <dgm:cxn modelId="{29423A2E-7440-4CC5-B978-FBC320628708}" type="presParOf" srcId="{9B0ABF1C-A9A0-4889-BAA9-1EB47CBFA869}" destId="{C21BA372-DAD7-4D73-AD3F-C759A15ADE41}" srcOrd="4" destOrd="0" presId="urn:microsoft.com/office/officeart/2018/2/layout/IconVerticalSolidList"/>
    <dgm:cxn modelId="{C7832079-9515-4B1C-8C65-78A92D6BB48F}" type="presParOf" srcId="{C21BA372-DAD7-4D73-AD3F-C759A15ADE41}" destId="{B1944EEC-4F5F-460F-9E62-7E74EBD53246}" srcOrd="0" destOrd="0" presId="urn:microsoft.com/office/officeart/2018/2/layout/IconVerticalSolidList"/>
    <dgm:cxn modelId="{1EC120DC-5184-48AB-9AF4-8514AC8C3786}" type="presParOf" srcId="{C21BA372-DAD7-4D73-AD3F-C759A15ADE41}" destId="{E12144F0-E866-4CEB-898C-AE66F5932CB9}" srcOrd="1" destOrd="0" presId="urn:microsoft.com/office/officeart/2018/2/layout/IconVerticalSolidList"/>
    <dgm:cxn modelId="{BBEC5769-8245-4BC7-860D-862B51835551}" type="presParOf" srcId="{C21BA372-DAD7-4D73-AD3F-C759A15ADE41}" destId="{186C99D3-4000-4AEF-9DE1-8D9AB33BCBCD}" srcOrd="2" destOrd="0" presId="urn:microsoft.com/office/officeart/2018/2/layout/IconVerticalSolidList"/>
    <dgm:cxn modelId="{754A68F6-9D13-421A-A43C-F94B258209F0}" type="presParOf" srcId="{C21BA372-DAD7-4D73-AD3F-C759A15ADE41}" destId="{0A356326-E489-451E-AA8B-CADCEF7978A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02D32-5545-4227-B888-30633EC90193}">
      <dsp:nvSpPr>
        <dsp:cNvPr id="0" name=""/>
        <dsp:cNvSpPr/>
      </dsp:nvSpPr>
      <dsp:spPr>
        <a:xfrm>
          <a:off x="0" y="2368"/>
          <a:ext cx="8596312" cy="110762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C0540-B93A-45DF-9959-ECEC8DBCE281}">
      <dsp:nvSpPr>
        <dsp:cNvPr id="0" name=""/>
        <dsp:cNvSpPr/>
      </dsp:nvSpPr>
      <dsp:spPr>
        <a:xfrm>
          <a:off x="335057" y="251584"/>
          <a:ext cx="609195" cy="6091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5D8B2C6-6AB0-424B-9D70-484918FDD8D9}">
      <dsp:nvSpPr>
        <dsp:cNvPr id="0" name=""/>
        <dsp:cNvSpPr/>
      </dsp:nvSpPr>
      <dsp:spPr>
        <a:xfrm>
          <a:off x="1279310" y="2368"/>
          <a:ext cx="3868340" cy="1107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24" tIns="117224" rIns="117224" bIns="117224" numCol="1" spcCol="1270" anchor="ctr" anchorCtr="0">
          <a:noAutofit/>
        </a:bodyPr>
        <a:lstStyle/>
        <a:p>
          <a:pPr lvl="0" algn="l" defTabSz="933450">
            <a:lnSpc>
              <a:spcPct val="90000"/>
            </a:lnSpc>
            <a:spcBef>
              <a:spcPct val="0"/>
            </a:spcBef>
            <a:spcAft>
              <a:spcPct val="35000"/>
            </a:spcAft>
          </a:pPr>
          <a:r>
            <a:rPr lang="nl-NL" sz="2100" kern="1200"/>
            <a:t>Van Wikipedia:</a:t>
          </a:r>
          <a:endParaRPr lang="en-US" sz="2100" kern="1200"/>
        </a:p>
      </dsp:txBody>
      <dsp:txXfrm>
        <a:off x="1279310" y="2368"/>
        <a:ext cx="3868340" cy="1107628"/>
      </dsp:txXfrm>
    </dsp:sp>
    <dsp:sp modelId="{F3FCC6EF-E535-448E-A622-A924003D3ABF}">
      <dsp:nvSpPr>
        <dsp:cNvPr id="0" name=""/>
        <dsp:cNvSpPr/>
      </dsp:nvSpPr>
      <dsp:spPr>
        <a:xfrm>
          <a:off x="5147651" y="2368"/>
          <a:ext cx="3447410" cy="1107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24" tIns="117224" rIns="117224" bIns="117224" numCol="1" spcCol="1270" anchor="ctr" anchorCtr="0">
          <a:noAutofit/>
        </a:bodyPr>
        <a:lstStyle/>
        <a:p>
          <a:pPr lvl="0" algn="l" defTabSz="488950">
            <a:lnSpc>
              <a:spcPct val="90000"/>
            </a:lnSpc>
            <a:spcBef>
              <a:spcPct val="0"/>
            </a:spcBef>
            <a:spcAft>
              <a:spcPct val="35000"/>
            </a:spcAft>
          </a:pPr>
          <a:r>
            <a:rPr lang="nl-NL" sz="1100" i="1" kern="1200"/>
            <a:t>“De APA-stijl is een format voor het schrijven van wetenschappelijke artikelen, dissertaties en papers op academisch niveau, opgesteld door de American Psychological Association (APA) (…) De APA-stijl stelt duidelijke normen voor bronverwijzingen, voetnoten, een bibliografie of literatuurlijst en dergelijke.”</a:t>
          </a:r>
          <a:endParaRPr lang="en-US" sz="1100" kern="1200"/>
        </a:p>
      </dsp:txBody>
      <dsp:txXfrm>
        <a:off x="5147651" y="2368"/>
        <a:ext cx="3447410" cy="1107628"/>
      </dsp:txXfrm>
    </dsp:sp>
    <dsp:sp modelId="{0893A8FD-2231-4BCC-B82D-AEB1B861A04E}">
      <dsp:nvSpPr>
        <dsp:cNvPr id="0" name=""/>
        <dsp:cNvSpPr/>
      </dsp:nvSpPr>
      <dsp:spPr>
        <a:xfrm>
          <a:off x="0" y="1386904"/>
          <a:ext cx="8596312" cy="110762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6AD8F3-D685-4800-A430-9E04A8030FBB}">
      <dsp:nvSpPr>
        <dsp:cNvPr id="0" name=""/>
        <dsp:cNvSpPr/>
      </dsp:nvSpPr>
      <dsp:spPr>
        <a:xfrm>
          <a:off x="335057" y="1636120"/>
          <a:ext cx="609195" cy="609195"/>
        </a:xfrm>
        <a:prstGeom prst="rect">
          <a:avLst/>
        </a:prstGeom>
        <a:blipFill>
          <a:blip xmlns:r="http://schemas.openxmlformats.org/officeDocument/2006/relationships" r:embed="rId3">
            <a:extLst>
              <a:ext uri="{96DAC541-7B7A-43D3-8B79-37D633B846F1}">
                <asvg:svgBlip xmlns:asvg="http://schemas.microsoft.com/office/drawing/2016/SVG/main" xmlns="" r:embed="rId4"/>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F1893E-480D-4D0F-B202-EE41C8A730D1}">
      <dsp:nvSpPr>
        <dsp:cNvPr id="0" name=""/>
        <dsp:cNvSpPr/>
      </dsp:nvSpPr>
      <dsp:spPr>
        <a:xfrm>
          <a:off x="1279310" y="1386904"/>
          <a:ext cx="7315750" cy="1107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24" tIns="117224" rIns="117224" bIns="117224" numCol="1" spcCol="1270" anchor="ctr" anchorCtr="0">
          <a:noAutofit/>
        </a:bodyPr>
        <a:lstStyle/>
        <a:p>
          <a:pPr lvl="0" algn="l" defTabSz="933450">
            <a:lnSpc>
              <a:spcPct val="90000"/>
            </a:lnSpc>
            <a:spcBef>
              <a:spcPct val="0"/>
            </a:spcBef>
            <a:spcAft>
              <a:spcPct val="35000"/>
            </a:spcAft>
          </a:pPr>
          <a:r>
            <a:rPr lang="nl-NL" sz="2100" kern="1200"/>
            <a:t>Dus eigenlijk: Een set van regels en afspraken (een protocol) hoe we wereldwijd bronvermeldingen toevoegen aan documenten.</a:t>
          </a:r>
          <a:endParaRPr lang="en-US" sz="2100" kern="1200"/>
        </a:p>
      </dsp:txBody>
      <dsp:txXfrm>
        <a:off x="1279310" y="1386904"/>
        <a:ext cx="7315750" cy="1107628"/>
      </dsp:txXfrm>
    </dsp:sp>
    <dsp:sp modelId="{B1944EEC-4F5F-460F-9E62-7E74EBD53246}">
      <dsp:nvSpPr>
        <dsp:cNvPr id="0" name=""/>
        <dsp:cNvSpPr/>
      </dsp:nvSpPr>
      <dsp:spPr>
        <a:xfrm>
          <a:off x="0" y="2771439"/>
          <a:ext cx="8596312" cy="110762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2144F0-E866-4CEB-898C-AE66F5932CB9}">
      <dsp:nvSpPr>
        <dsp:cNvPr id="0" name=""/>
        <dsp:cNvSpPr/>
      </dsp:nvSpPr>
      <dsp:spPr>
        <a:xfrm>
          <a:off x="335057" y="3020656"/>
          <a:ext cx="609195" cy="60919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356326-E489-451E-AA8B-CADCEF7978A9}">
      <dsp:nvSpPr>
        <dsp:cNvPr id="0" name=""/>
        <dsp:cNvSpPr/>
      </dsp:nvSpPr>
      <dsp:spPr>
        <a:xfrm>
          <a:off x="1279310" y="2771439"/>
          <a:ext cx="7315750" cy="1107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24" tIns="117224" rIns="117224" bIns="117224" numCol="1" spcCol="1270" anchor="ctr" anchorCtr="0">
          <a:noAutofit/>
        </a:bodyPr>
        <a:lstStyle/>
        <a:p>
          <a:pPr lvl="0" algn="l" defTabSz="933450">
            <a:lnSpc>
              <a:spcPct val="90000"/>
            </a:lnSpc>
            <a:spcBef>
              <a:spcPct val="0"/>
            </a:spcBef>
            <a:spcAft>
              <a:spcPct val="35000"/>
            </a:spcAft>
          </a:pPr>
          <a:r>
            <a:rPr lang="nl-NL" sz="2100" kern="1200"/>
            <a:t>Denk dan aan: boeken, tijdschriften, internetbronnen, interview, afbeelding, songtekst, enzovoort.</a:t>
          </a:r>
          <a:endParaRPr lang="en-US" sz="2100" kern="1200"/>
        </a:p>
      </dsp:txBody>
      <dsp:txXfrm>
        <a:off x="1279310" y="2771439"/>
        <a:ext cx="7315750" cy="110762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1352055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203192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22912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3373435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66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1425068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1339491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2985812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345400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0D0FB2B-B426-4BAC-B183-225FA66CD7F1}" type="datetimeFigureOut">
              <a:rPr lang="nl-NL" smtClean="0"/>
              <a:t>24-9-2019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203033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0D0FB2B-B426-4BAC-B183-225FA66CD7F1}" type="datetimeFigureOut">
              <a:rPr lang="nl-NL" smtClean="0"/>
              <a:t>24-9-2019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3328236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0D0FB2B-B426-4BAC-B183-225FA66CD7F1}" type="datetimeFigureOut">
              <a:rPr lang="nl-NL" smtClean="0"/>
              <a:t>24-9-2019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228795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0D0FB2B-B426-4BAC-B183-225FA66CD7F1}" type="datetimeFigureOut">
              <a:rPr lang="nl-NL" smtClean="0"/>
              <a:t>24-9-2019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41888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0FB2B-B426-4BAC-B183-225FA66CD7F1}" type="datetimeFigureOut">
              <a:rPr lang="nl-NL" smtClean="0"/>
              <a:t>24-9-2019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209504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0D0FB2B-B426-4BAC-B183-225FA66CD7F1}" type="datetimeFigureOut">
              <a:rPr lang="nl-NL" smtClean="0"/>
              <a:t>24-9-2019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54674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0D0FB2B-B426-4BAC-B183-225FA66CD7F1}" type="datetimeFigureOut">
              <a:rPr lang="nl-NL" smtClean="0"/>
              <a:t>24-9-2019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5ABED2A-2AA2-4243-A0AD-63921E7993B0}" type="slidenum">
              <a:rPr lang="nl-NL" smtClean="0"/>
              <a:t>‹nr.›</a:t>
            </a:fld>
            <a:endParaRPr lang="nl-NL"/>
          </a:p>
        </p:txBody>
      </p:sp>
    </p:spTree>
    <p:extLst>
      <p:ext uri="{BB962C8B-B14F-4D97-AF65-F5344CB8AC3E}">
        <p14:creationId xmlns:p14="http://schemas.microsoft.com/office/powerpoint/2010/main" val="810602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D0FB2B-B426-4BAC-B183-225FA66CD7F1}" type="datetimeFigureOut">
              <a:rPr lang="nl-NL" smtClean="0"/>
              <a:t>24-9-2019</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ABED2A-2AA2-4243-A0AD-63921E7993B0}" type="slidenum">
              <a:rPr lang="nl-NL" smtClean="0"/>
              <a:t>‹nr.›</a:t>
            </a:fld>
            <a:endParaRPr lang="nl-NL"/>
          </a:p>
        </p:txBody>
      </p:sp>
    </p:spTree>
    <p:extLst>
      <p:ext uri="{BB962C8B-B14F-4D97-AF65-F5344CB8AC3E}">
        <p14:creationId xmlns:p14="http://schemas.microsoft.com/office/powerpoint/2010/main" val="970279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pecials.han.nl/themasites/studiecentra/verwerken-en-delen/bronnen-vermelden/apa-normen-citeren-en-par/" TargetMode="External"/><Relationship Id="rId2" Type="http://schemas.openxmlformats.org/officeDocument/2006/relationships/hyperlink" Target="http://specials.han.nl/themasites/studiecentra/verwerken-en-delen/bronnen-vermelden/apa-norm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4974337" y="1265314"/>
            <a:ext cx="4299666" cy="3249131"/>
          </a:xfrm>
        </p:spPr>
        <p:txBody>
          <a:bodyPr>
            <a:normAutofit/>
          </a:bodyPr>
          <a:lstStyle/>
          <a:p>
            <a:pPr algn="l"/>
            <a:r>
              <a:rPr lang="nl-NL"/>
              <a:t>APA richtlijnen</a:t>
            </a:r>
          </a:p>
        </p:txBody>
      </p:sp>
      <p:sp>
        <p:nvSpPr>
          <p:cNvPr id="3" name="Ondertitel 2"/>
          <p:cNvSpPr>
            <a:spLocks noGrp="1"/>
          </p:cNvSpPr>
          <p:nvPr>
            <p:ph type="subTitle" idx="1"/>
          </p:nvPr>
        </p:nvSpPr>
        <p:spPr>
          <a:xfrm>
            <a:off x="4974336" y="4514446"/>
            <a:ext cx="4299666" cy="871042"/>
          </a:xfrm>
        </p:spPr>
        <p:txBody>
          <a:bodyPr>
            <a:normAutofit/>
          </a:bodyPr>
          <a:lstStyle/>
          <a:p>
            <a:pPr algn="l"/>
            <a:r>
              <a:rPr lang="nl-NL"/>
              <a:t>Inhoudsopgave, koppen, paginanummers, bronnen </a:t>
            </a:r>
          </a:p>
        </p:txBody>
      </p:sp>
      <p:sp>
        <p:nvSpPr>
          <p:cNvPr id="12"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13" name="Graphic 6">
            <a:extLst>
              <a:ext uri="{FF2B5EF4-FFF2-40B4-BE49-F238E27FC236}">
                <a16:creationId xmlns:a16="http://schemas.microsoft.com/office/drawing/2014/main" id="{6F167A8D-2D09-453A-9428-60C23FDBCA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311761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1320800"/>
          </a:xfrm>
        </p:spPr>
        <p:txBody>
          <a:bodyPr>
            <a:normAutofit/>
          </a:bodyPr>
          <a:lstStyle/>
          <a:p>
            <a:r>
              <a:rPr lang="nl-NL" dirty="0"/>
              <a:t>Wat is APA? (1)</a:t>
            </a:r>
          </a:p>
        </p:txBody>
      </p:sp>
      <p:graphicFrame>
        <p:nvGraphicFramePr>
          <p:cNvPr id="5" name="Tijdelijke aanduiding voor inhoud 2">
            <a:extLst>
              <a:ext uri="{FF2B5EF4-FFF2-40B4-BE49-F238E27FC236}">
                <a16:creationId xmlns:a16="http://schemas.microsoft.com/office/drawing/2014/main" id="{EA8DFBFF-9735-4E95-B79B-5CB6AB16AD6C}"/>
              </a:ext>
            </a:extLst>
          </p:cNvPr>
          <p:cNvGraphicFramePr>
            <a:graphicFrameLocks noGrp="1"/>
          </p:cNvGraphicFramePr>
          <p:nvPr>
            <p:ph idx="1"/>
            <p:extLst>
              <p:ext uri="{D42A27DB-BD31-4B8C-83A1-F6EECF244321}">
                <p14:modId xmlns:p14="http://schemas.microsoft.com/office/powerpoint/2010/main" val="3368051973"/>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4881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643467" y="816638"/>
            <a:ext cx="3367359" cy="5224724"/>
          </a:xfrm>
        </p:spPr>
        <p:txBody>
          <a:bodyPr anchor="ctr">
            <a:normAutofit/>
          </a:bodyPr>
          <a:lstStyle/>
          <a:p>
            <a:r>
              <a:rPr lang="nl-NL" dirty="0"/>
              <a:t>Wat is APA (2)</a:t>
            </a:r>
          </a:p>
        </p:txBody>
      </p:sp>
      <p:sp>
        <p:nvSpPr>
          <p:cNvPr id="3" name="Tijdelijke aanduiding voor inhoud 2"/>
          <p:cNvSpPr>
            <a:spLocks noGrp="1"/>
          </p:cNvSpPr>
          <p:nvPr>
            <p:ph idx="1"/>
          </p:nvPr>
        </p:nvSpPr>
        <p:spPr>
          <a:xfrm>
            <a:off x="4654295" y="816638"/>
            <a:ext cx="4619706" cy="5224724"/>
          </a:xfrm>
        </p:spPr>
        <p:txBody>
          <a:bodyPr anchor="ctr">
            <a:normAutofit/>
          </a:bodyPr>
          <a:lstStyle/>
          <a:p>
            <a:pPr>
              <a:lnSpc>
                <a:spcPct val="90000"/>
              </a:lnSpc>
            </a:pPr>
            <a:r>
              <a:rPr lang="nl-NL" sz="1500"/>
              <a:t>Veel regels, voor elke bron weer anders</a:t>
            </a:r>
          </a:p>
          <a:p>
            <a:pPr>
              <a:lnSpc>
                <a:spcPct val="90000"/>
              </a:lnSpc>
            </a:pPr>
            <a:r>
              <a:rPr lang="nl-NL" sz="1500"/>
              <a:t>Voorbeelden hoe je bronnen vermeld:</a:t>
            </a:r>
          </a:p>
          <a:p>
            <a:pPr lvl="1">
              <a:lnSpc>
                <a:spcPct val="90000"/>
              </a:lnSpc>
            </a:pPr>
            <a:r>
              <a:rPr lang="nl-NL" sz="1500">
                <a:hlinkClick r:id="rId2"/>
              </a:rPr>
              <a:t>http://specials.han.nl/themasites/studiecentra/verwerken-en-delen/bronnen-vermelden/apa-normen/</a:t>
            </a:r>
            <a:endParaRPr lang="nl-NL" sz="1500"/>
          </a:p>
          <a:p>
            <a:pPr lvl="1">
              <a:lnSpc>
                <a:spcPct val="90000"/>
              </a:lnSpc>
            </a:pPr>
            <a:endParaRPr lang="nl-NL" sz="1500"/>
          </a:p>
          <a:p>
            <a:pPr>
              <a:lnSpc>
                <a:spcPct val="90000"/>
              </a:lnSpc>
            </a:pPr>
            <a:r>
              <a:rPr lang="nl-NL" sz="1500"/>
              <a:t>Voorbeelden hoe je APA in de tekst gebruikt:</a:t>
            </a:r>
          </a:p>
          <a:p>
            <a:pPr lvl="1">
              <a:lnSpc>
                <a:spcPct val="90000"/>
              </a:lnSpc>
            </a:pPr>
            <a:r>
              <a:rPr lang="nl-NL" sz="1500">
                <a:hlinkClick r:id="rId3"/>
              </a:rPr>
              <a:t>http://specials.han.nl/themasites/studiecentra/verwerken-en-delen/bronnen-vermelden/apa-normen-citeren-en-par/</a:t>
            </a:r>
            <a:endParaRPr lang="nl-NL" sz="1500"/>
          </a:p>
          <a:p>
            <a:pPr lvl="1">
              <a:lnSpc>
                <a:spcPct val="90000"/>
              </a:lnSpc>
            </a:pPr>
            <a:endParaRPr lang="nl-NL" sz="1500"/>
          </a:p>
          <a:p>
            <a:pPr>
              <a:lnSpc>
                <a:spcPct val="90000"/>
              </a:lnSpc>
            </a:pPr>
            <a:r>
              <a:rPr lang="nl-NL" sz="1500"/>
              <a:t>Maar</a:t>
            </a:r>
            <a:r>
              <a:rPr lang="is-IS" sz="1500"/>
              <a:t>…</a:t>
            </a:r>
          </a:p>
          <a:p>
            <a:pPr>
              <a:lnSpc>
                <a:spcPct val="90000"/>
              </a:lnSpc>
            </a:pPr>
            <a:r>
              <a:rPr lang="is-IS" sz="1500"/>
              <a:t>Een handigheidje, het zit (grotendeels!) in Word</a:t>
            </a:r>
          </a:p>
          <a:p>
            <a:pPr>
              <a:lnSpc>
                <a:spcPct val="90000"/>
              </a:lnSpc>
            </a:pPr>
            <a:endParaRPr lang="is-IS" sz="1500"/>
          </a:p>
          <a:p>
            <a:pPr>
              <a:lnSpc>
                <a:spcPct val="90000"/>
              </a:lnSpc>
            </a:pPr>
            <a:r>
              <a:rPr lang="is-IS" sz="1500"/>
              <a:t>Tip :  https://www.scribbr.nl/category/apa-stijl/</a:t>
            </a:r>
            <a:endParaRPr lang="nl-NL" sz="1500"/>
          </a:p>
          <a:p>
            <a:pPr>
              <a:lnSpc>
                <a:spcPct val="90000"/>
              </a:lnSpc>
            </a:pPr>
            <a:endParaRPr lang="nl-NL" sz="1500"/>
          </a:p>
        </p:txBody>
      </p:sp>
    </p:spTree>
    <p:extLst>
      <p:ext uri="{BB962C8B-B14F-4D97-AF65-F5344CB8AC3E}">
        <p14:creationId xmlns:p14="http://schemas.microsoft.com/office/powerpoint/2010/main" val="257085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1320800"/>
          </a:xfrm>
        </p:spPr>
        <p:txBody>
          <a:bodyPr anchor="t">
            <a:normAutofit/>
          </a:bodyPr>
          <a:lstStyle/>
          <a:p>
            <a:r>
              <a:rPr lang="nl-NL" dirty="0"/>
              <a:t>APA in Word</a:t>
            </a:r>
          </a:p>
        </p:txBody>
      </p:sp>
      <p:pic>
        <p:nvPicPr>
          <p:cNvPr id="7" name="Graphic 6">
            <a:extLst>
              <a:ext uri="{FF2B5EF4-FFF2-40B4-BE49-F238E27FC236}">
                <a16:creationId xmlns:a16="http://schemas.microsoft.com/office/drawing/2014/main" id="{8640ED15-755C-4620-B914-FDD5871BC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17474" y="2159331"/>
            <a:ext cx="2915973" cy="2915973"/>
          </a:xfrm>
          <a:prstGeom prst="rect">
            <a:avLst/>
          </a:prstGeom>
        </p:spPr>
      </p:pic>
      <p:sp>
        <p:nvSpPr>
          <p:cNvPr id="3" name="Tijdelijke aanduiding voor inhoud 2"/>
          <p:cNvSpPr>
            <a:spLocks noGrp="1"/>
          </p:cNvSpPr>
          <p:nvPr>
            <p:ph idx="1"/>
          </p:nvPr>
        </p:nvSpPr>
        <p:spPr>
          <a:xfrm>
            <a:off x="4169692" y="1615737"/>
            <a:ext cx="5207839" cy="4754100"/>
          </a:xfrm>
        </p:spPr>
        <p:txBody>
          <a:bodyPr>
            <a:normAutofit fontScale="70000" lnSpcReduction="20000"/>
          </a:bodyPr>
          <a:lstStyle/>
          <a:p>
            <a:pPr>
              <a:lnSpc>
                <a:spcPct val="90000"/>
              </a:lnSpc>
            </a:pPr>
            <a:r>
              <a:rPr lang="nl-NL" dirty="0"/>
              <a:t>Hoe ziet dat er uit? </a:t>
            </a:r>
          </a:p>
          <a:p>
            <a:pPr>
              <a:lnSpc>
                <a:spcPct val="90000"/>
              </a:lnSpc>
            </a:pPr>
            <a:endParaRPr lang="nl-NL" dirty="0"/>
          </a:p>
          <a:p>
            <a:pPr marL="0" indent="0">
              <a:lnSpc>
                <a:spcPct val="90000"/>
              </a:lnSpc>
              <a:buNone/>
            </a:pPr>
            <a:r>
              <a:rPr lang="nl-NL" b="1" dirty="0"/>
              <a:t>Voorbeeld, boeken als bron:</a:t>
            </a:r>
            <a:endParaRPr lang="nl-NL" dirty="0"/>
          </a:p>
          <a:p>
            <a:pPr marL="0" indent="0">
              <a:lnSpc>
                <a:spcPct val="90000"/>
              </a:lnSpc>
              <a:buNone/>
            </a:pPr>
            <a:r>
              <a:rPr lang="nl-NL" b="1" dirty="0"/>
              <a:t> </a:t>
            </a:r>
            <a:endParaRPr lang="nl-NL" dirty="0"/>
          </a:p>
          <a:p>
            <a:pPr marL="0" indent="0">
              <a:lnSpc>
                <a:spcPct val="90000"/>
              </a:lnSpc>
              <a:buNone/>
            </a:pPr>
            <a:r>
              <a:rPr lang="nl-NL" i="1" dirty="0"/>
              <a:t>“Dit is een citaat door de auteurs.”</a:t>
            </a:r>
            <a:r>
              <a:rPr lang="nl-NL" dirty="0"/>
              <a:t>  (Geerts &amp; Kralingen, 2015, p. 36)</a:t>
            </a:r>
          </a:p>
          <a:p>
            <a:pPr marL="0" indent="0">
              <a:lnSpc>
                <a:spcPct val="90000"/>
              </a:lnSpc>
              <a:buNone/>
            </a:pPr>
            <a:r>
              <a:rPr lang="nl-NL" dirty="0"/>
              <a:t> </a:t>
            </a:r>
          </a:p>
          <a:p>
            <a:pPr marL="0" indent="0">
              <a:lnSpc>
                <a:spcPct val="90000"/>
              </a:lnSpc>
              <a:buNone/>
            </a:pPr>
            <a:r>
              <a:rPr lang="nl-NL" dirty="0"/>
              <a:t>Geerts &amp; Kralingen (2015) beweren “</a:t>
            </a:r>
            <a:r>
              <a:rPr lang="nl-NL" i="1" dirty="0"/>
              <a:t>Dit is een citaat met de auteur in de tekst.” </a:t>
            </a:r>
            <a:r>
              <a:rPr lang="nl-NL" dirty="0"/>
              <a:t>(p. 36)</a:t>
            </a:r>
          </a:p>
          <a:p>
            <a:pPr marL="0" indent="0">
              <a:lnSpc>
                <a:spcPct val="90000"/>
              </a:lnSpc>
              <a:buNone/>
            </a:pPr>
            <a:r>
              <a:rPr lang="nl-NL" dirty="0"/>
              <a:t> </a:t>
            </a:r>
          </a:p>
          <a:p>
            <a:pPr marL="0" indent="0">
              <a:lnSpc>
                <a:spcPct val="90000"/>
              </a:lnSpc>
              <a:buNone/>
            </a:pPr>
            <a:r>
              <a:rPr lang="nl-NL" dirty="0"/>
              <a:t>Geerts &amp; Kralingen (2015, p. 36) willen graag het volgende vertellen:</a:t>
            </a:r>
          </a:p>
          <a:p>
            <a:pPr>
              <a:lnSpc>
                <a:spcPct val="90000"/>
              </a:lnSpc>
            </a:pPr>
            <a:r>
              <a:rPr lang="nl-NL" dirty="0"/>
              <a:t>In dit citaat gaat het om een citaat met meer dan veertig woorden. Dit betekent dan ook dat het citaat moet inspringen. Zo wordt dus een citaat weergegeven als het meer dan veertig woorden bevat volgens de officiële APA richtlijnen.</a:t>
            </a:r>
          </a:p>
          <a:p>
            <a:pPr marL="0" indent="0">
              <a:lnSpc>
                <a:spcPct val="90000"/>
              </a:lnSpc>
              <a:buNone/>
            </a:pPr>
            <a:r>
              <a:rPr lang="nl-NL" dirty="0"/>
              <a:t>Daarna gaat de tekst gewoon weer verder zonder inspringen.</a:t>
            </a:r>
          </a:p>
          <a:p>
            <a:pPr marL="0" indent="0">
              <a:lnSpc>
                <a:spcPct val="90000"/>
              </a:lnSpc>
              <a:buNone/>
            </a:pPr>
            <a:r>
              <a:rPr lang="nl-NL" dirty="0"/>
              <a:t> </a:t>
            </a:r>
          </a:p>
          <a:p>
            <a:pPr marL="0" indent="0">
              <a:lnSpc>
                <a:spcPct val="90000"/>
              </a:lnSpc>
              <a:buNone/>
            </a:pPr>
            <a:r>
              <a:rPr lang="nl-NL" dirty="0"/>
              <a:t>“</a:t>
            </a:r>
            <a:r>
              <a:rPr lang="nl-NL" i="1" dirty="0"/>
              <a:t>Dit is een citaat van meerdere pagina’s.” </a:t>
            </a:r>
            <a:r>
              <a:rPr lang="nl-NL" dirty="0"/>
              <a:t>(Geerts &amp; Kralingen, 2015, pp. 36-38)</a:t>
            </a:r>
          </a:p>
          <a:p>
            <a:pPr marL="0" indent="0">
              <a:lnSpc>
                <a:spcPct val="90000"/>
              </a:lnSpc>
              <a:buNone/>
            </a:pPr>
            <a:r>
              <a:rPr lang="nl-NL" sz="900" dirty="0"/>
              <a:t/>
            </a:r>
            <a:br>
              <a:rPr lang="nl-NL" sz="900" dirty="0"/>
            </a:br>
            <a:r>
              <a:rPr lang="nl-NL" sz="900" dirty="0"/>
              <a:t> </a:t>
            </a:r>
          </a:p>
          <a:p>
            <a:pPr>
              <a:lnSpc>
                <a:spcPct val="90000"/>
              </a:lnSpc>
            </a:pPr>
            <a:endParaRPr lang="nl-NL" sz="900" dirty="0"/>
          </a:p>
        </p:txBody>
      </p:sp>
    </p:spTree>
    <p:extLst>
      <p:ext uri="{BB962C8B-B14F-4D97-AF65-F5344CB8AC3E}">
        <p14:creationId xmlns:p14="http://schemas.microsoft.com/office/powerpoint/2010/main" val="339233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1320800"/>
          </a:xfrm>
        </p:spPr>
        <p:txBody>
          <a:bodyPr anchor="t">
            <a:normAutofit/>
          </a:bodyPr>
          <a:lstStyle/>
          <a:p>
            <a:r>
              <a:rPr lang="nl-NL" dirty="0"/>
              <a:t>APA in Word</a:t>
            </a:r>
          </a:p>
        </p:txBody>
      </p:sp>
      <p:pic>
        <p:nvPicPr>
          <p:cNvPr id="7" name="Graphic 6" descr="Browservenster">
            <a:extLst>
              <a:ext uri="{FF2B5EF4-FFF2-40B4-BE49-F238E27FC236}">
                <a16:creationId xmlns:a16="http://schemas.microsoft.com/office/drawing/2014/main" id="{652AC1BA-AD3C-4CE4-BDFF-57AAA27B62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8899" y="2160589"/>
            <a:ext cx="2915973" cy="2915973"/>
          </a:xfrm>
          <a:prstGeom prst="rect">
            <a:avLst/>
          </a:prstGeom>
        </p:spPr>
      </p:pic>
      <p:sp>
        <p:nvSpPr>
          <p:cNvPr id="3" name="Tijdelijke aanduiding voor inhoud 2"/>
          <p:cNvSpPr>
            <a:spLocks noGrp="1"/>
          </p:cNvSpPr>
          <p:nvPr>
            <p:ph idx="1"/>
          </p:nvPr>
        </p:nvSpPr>
        <p:spPr>
          <a:xfrm>
            <a:off x="4063160" y="2160589"/>
            <a:ext cx="5207839" cy="3880773"/>
          </a:xfrm>
        </p:spPr>
        <p:txBody>
          <a:bodyPr>
            <a:normAutofit/>
          </a:bodyPr>
          <a:lstStyle/>
          <a:p>
            <a:r>
              <a:rPr lang="nl-NL" dirty="0"/>
              <a:t>Hoe werkt dat?</a:t>
            </a:r>
          </a:p>
          <a:p>
            <a:pPr lvl="1"/>
            <a:r>
              <a:rPr lang="nl-NL" dirty="0"/>
              <a:t>Demonstratie</a:t>
            </a:r>
          </a:p>
          <a:p>
            <a:endParaRPr lang="nl-NL" dirty="0"/>
          </a:p>
        </p:txBody>
      </p:sp>
    </p:spTree>
    <p:extLst>
      <p:ext uri="{BB962C8B-B14F-4D97-AF65-F5344CB8AC3E}">
        <p14:creationId xmlns:p14="http://schemas.microsoft.com/office/powerpoint/2010/main" val="33947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 boek opnemen in de bronnenlijst</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01655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 website opnemen in de bronnenlijst</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72470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a:t>
            </a:r>
            <a:r>
              <a:rPr lang="nl-NL" smtClean="0"/>
              <a:t>– afbeelding </a:t>
            </a:r>
            <a:r>
              <a:rPr lang="nl-NL" dirty="0" smtClean="0"/>
              <a:t>opnemen in de bronnenlijst</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9851795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E83C1F785C764F9A38FCBEC29DD7B3" ma:contentTypeVersion="10" ma:contentTypeDescription="Een nieuw document maken." ma:contentTypeScope="" ma:versionID="085de568ca685998990f141a8b562bc7">
  <xsd:schema xmlns:xsd="http://www.w3.org/2001/XMLSchema" xmlns:xs="http://www.w3.org/2001/XMLSchema" xmlns:p="http://schemas.microsoft.com/office/2006/metadata/properties" xmlns:ns3="fe7f3640-dee9-45f0-a89d-e6c05832ed7a" xmlns:ns4="9912d8de-1901-472a-966c-e2330e0360c6" targetNamespace="http://schemas.microsoft.com/office/2006/metadata/properties" ma:root="true" ma:fieldsID="a508171784263c253fc7be1b17b7f5a7" ns3:_="" ns4:_="">
    <xsd:import namespace="fe7f3640-dee9-45f0-a89d-e6c05832ed7a"/>
    <xsd:import namespace="9912d8de-1901-472a-966c-e2330e0360c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7f3640-dee9-45f0-a89d-e6c05832ed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12d8de-1901-472a-966c-e2330e0360c6"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F4F30B-FD1A-4CE5-86D4-6486F5088F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7f3640-dee9-45f0-a89d-e6c05832ed7a"/>
    <ds:schemaRef ds:uri="9912d8de-1901-472a-966c-e2330e0360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58D56C-368B-4488-9701-B5FE9F1055B1}">
  <ds:schemaRefs>
    <ds:schemaRef ds:uri="http://schemas.openxmlformats.org/package/2006/metadata/core-properties"/>
    <ds:schemaRef ds:uri="http://schemas.microsoft.com/office/2006/documentManagement/types"/>
    <ds:schemaRef ds:uri="http://schemas.microsoft.com/office/infopath/2007/PartnerControls"/>
    <ds:schemaRef ds:uri="fe7f3640-dee9-45f0-a89d-e6c05832ed7a"/>
    <ds:schemaRef ds:uri="http://purl.org/dc/elements/1.1/"/>
    <ds:schemaRef ds:uri="http://schemas.microsoft.com/office/2006/metadata/properties"/>
    <ds:schemaRef ds:uri="9912d8de-1901-472a-966c-e2330e0360c6"/>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5C677981-B57D-4BC4-B9FD-1204DAFD8C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113</TotalTime>
  <Words>159</Words>
  <Application>Microsoft Office PowerPoint</Application>
  <PresentationFormat>Breedbeeld</PresentationFormat>
  <Paragraphs>40</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Trebuchet MS</vt:lpstr>
      <vt:lpstr>Wingdings 3</vt:lpstr>
      <vt:lpstr>Facet</vt:lpstr>
      <vt:lpstr>APA richtlijnen</vt:lpstr>
      <vt:lpstr>Wat is APA? (1)</vt:lpstr>
      <vt:lpstr>Wat is APA (2)</vt:lpstr>
      <vt:lpstr>APA in Word</vt:lpstr>
      <vt:lpstr>APA in Word</vt:lpstr>
      <vt:lpstr>Voorbeeld – boek opnemen in de bronnenlijst</vt:lpstr>
      <vt:lpstr>Voorbeeld – website opnemen in de bronnenlijst</vt:lpstr>
      <vt:lpstr>Voorbeeld – afbeelding opnemen in de bronnenlijst</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richtlijnen</dc:title>
  <dc:creator>Hannah Huizinga</dc:creator>
  <cp:lastModifiedBy>Ester Varwijk</cp:lastModifiedBy>
  <cp:revision>6</cp:revision>
  <dcterms:created xsi:type="dcterms:W3CDTF">2018-03-19T12:50:25Z</dcterms:created>
  <dcterms:modified xsi:type="dcterms:W3CDTF">2019-09-24T17:19:48Z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0x0101007EE83C1F785C764F9A38FCBEC29DD7B3</vt:lpwstr>
  </property>
</Properties>
</file>